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357" r:id="rId3"/>
    <p:sldId id="321" r:id="rId4"/>
    <p:sldId id="323" r:id="rId5"/>
    <p:sldId id="322" r:id="rId6"/>
    <p:sldId id="267" r:id="rId7"/>
    <p:sldId id="270" r:id="rId8"/>
    <p:sldId id="356" r:id="rId9"/>
    <p:sldId id="331" r:id="rId10"/>
    <p:sldId id="345" r:id="rId11"/>
    <p:sldId id="347" r:id="rId12"/>
    <p:sldId id="313" r:id="rId13"/>
  </p:sldIdLst>
  <p:sldSz cx="9144000" cy="6858000" type="screen4x3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0002"/>
    <a:srgbClr val="F3831D"/>
    <a:srgbClr val="00B0F0"/>
    <a:srgbClr val="FF0000"/>
    <a:srgbClr val="FFFFFF"/>
    <a:srgbClr val="FFE699"/>
    <a:srgbClr val="242424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9" autoAdjust="0"/>
    <p:restoredTop sz="92491" autoAdjust="0"/>
  </p:normalViewPr>
  <p:slideViewPr>
    <p:cSldViewPr snapToGrid="0">
      <p:cViewPr varScale="1">
        <p:scale>
          <a:sx n="132" d="100"/>
          <a:sy n="132" d="100"/>
        </p:scale>
        <p:origin x="690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5ACD6-5D95-4535-BF8B-6ABFC15E573B}" type="datetimeFigureOut">
              <a:rPr lang="en-SG" smtClean="0"/>
              <a:t>9/10/2023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30C1E-2BB6-4547-AEDD-BF274A0383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929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9/10/2023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692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9/10/2023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1280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9/10/2023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42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9/10/2023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927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9/10/2023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102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9/10/2023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7878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9/10/2023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9770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9/10/2023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6114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9/10/2023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6659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9/10/2023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4674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9/10/2023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191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80846-D134-4F21-BABD-5FBD126ADAF9}" type="datetimeFigureOut">
              <a:rPr lang="en-SG" smtClean="0"/>
              <a:t>9/10/2023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184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tandard_basi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2LTAUO1Td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13.sv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28440" y="2931159"/>
            <a:ext cx="18871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/>
              <a:t>Vectors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828" y="288396"/>
            <a:ext cx="2351137" cy="6598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3777" y="2130337"/>
            <a:ext cx="55164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/>
              <a:t>Game Maths &amp; Physics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FD28E-E9C9-AAD3-4224-4FFAA36D199D}"/>
              </a:ext>
            </a:extLst>
          </p:cNvPr>
          <p:cNvSpPr txBox="1"/>
          <p:nvPr/>
        </p:nvSpPr>
        <p:spPr>
          <a:xfrm>
            <a:off x="3988764" y="3637837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/>
              <a:t>Part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5A5DC8-B402-A208-3C83-4FEC648FFC76}"/>
              </a:ext>
            </a:extLst>
          </p:cNvPr>
          <p:cNvSpPr txBox="1"/>
          <p:nvPr/>
        </p:nvSpPr>
        <p:spPr>
          <a:xfrm>
            <a:off x="3413189" y="4566752"/>
            <a:ext cx="2317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/>
              <a:t>Basis vectors</a:t>
            </a:r>
          </a:p>
        </p:txBody>
      </p:sp>
    </p:spTree>
    <p:extLst>
      <p:ext uri="{BB962C8B-B14F-4D97-AF65-F5344CB8AC3E}">
        <p14:creationId xmlns:p14="http://schemas.microsoft.com/office/powerpoint/2010/main" val="1437562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AC9AA3-3A77-48E9-54D7-99C56153154D}"/>
              </a:ext>
            </a:extLst>
          </p:cNvPr>
          <p:cNvSpPr txBox="1"/>
          <p:nvPr/>
        </p:nvSpPr>
        <p:spPr>
          <a:xfrm>
            <a:off x="144805" y="159251"/>
            <a:ext cx="3461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/>
              <a:t>QUESTION 6 - Review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C04C6B-C138-6AB8-54A7-2CC7B81313B1}"/>
              </a:ext>
            </a:extLst>
          </p:cNvPr>
          <p:cNvSpPr/>
          <p:nvPr/>
        </p:nvSpPr>
        <p:spPr>
          <a:xfrm>
            <a:off x="4360127" y="2468137"/>
            <a:ext cx="275064" cy="275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16CF86-9F63-6434-E965-44233639B269}"/>
              </a:ext>
            </a:extLst>
          </p:cNvPr>
          <p:cNvCxnSpPr>
            <a:cxnSpLocks/>
          </p:cNvCxnSpPr>
          <p:nvPr/>
        </p:nvCxnSpPr>
        <p:spPr>
          <a:xfrm flipH="1">
            <a:off x="4635191" y="2587084"/>
            <a:ext cx="1996068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A04C74-3F3A-5EC7-8463-01F587F17DEA}"/>
              </a:ext>
            </a:extLst>
          </p:cNvPr>
          <p:cNvCxnSpPr>
            <a:cxnSpLocks/>
          </p:cNvCxnSpPr>
          <p:nvPr/>
        </p:nvCxnSpPr>
        <p:spPr>
          <a:xfrm flipH="1">
            <a:off x="4572000" y="2304586"/>
            <a:ext cx="2059259" cy="0"/>
          </a:xfrm>
          <a:prstGeom prst="straightConnector1">
            <a:avLst/>
          </a:prstGeom>
          <a:ln w="38100">
            <a:solidFill>
              <a:srgbClr val="00B0F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DFAE222-FC43-595B-4B36-1D472FED987F}"/>
              </a:ext>
            </a:extLst>
          </p:cNvPr>
          <p:cNvSpPr txBox="1"/>
          <p:nvPr/>
        </p:nvSpPr>
        <p:spPr>
          <a:xfrm>
            <a:off x="4109570" y="1797726"/>
            <a:ext cx="3047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00B0F0"/>
                </a:solidFill>
              </a:rPr>
              <a:t>Magnitude of vector = velocity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F2FEBF-DCCE-9A48-F8FC-0F24337738F3}"/>
              </a:ext>
            </a:extLst>
          </p:cNvPr>
          <p:cNvCxnSpPr>
            <a:cxnSpLocks/>
          </p:cNvCxnSpPr>
          <p:nvPr/>
        </p:nvCxnSpPr>
        <p:spPr>
          <a:xfrm flipH="1">
            <a:off x="2300868" y="2583367"/>
            <a:ext cx="2059259" cy="0"/>
          </a:xfrm>
          <a:prstGeom prst="straightConnector1">
            <a:avLst/>
          </a:prstGeom>
          <a:ln w="38100">
            <a:solidFill>
              <a:srgbClr val="00B0F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16BADDE-9F6C-0CBC-4B75-90DFAC979D2C}"/>
              </a:ext>
            </a:extLst>
          </p:cNvPr>
          <p:cNvSpPr txBox="1"/>
          <p:nvPr/>
        </p:nvSpPr>
        <p:spPr>
          <a:xfrm>
            <a:off x="3519440" y="2743201"/>
            <a:ext cx="2113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FF0000"/>
                </a:solidFill>
              </a:rPr>
              <a:t>1. Click on white ball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9D2A02-B10F-9BAB-D73E-88B63A5E922F}"/>
              </a:ext>
            </a:extLst>
          </p:cNvPr>
          <p:cNvSpPr txBox="1"/>
          <p:nvPr/>
        </p:nvSpPr>
        <p:spPr>
          <a:xfrm>
            <a:off x="5994904" y="2869582"/>
            <a:ext cx="153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FF0000"/>
                </a:solidFill>
              </a:rPr>
              <a:t>2. Drag mouse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6E770B-95E0-CB18-C547-B28212856228}"/>
              </a:ext>
            </a:extLst>
          </p:cNvPr>
          <p:cNvSpPr txBox="1"/>
          <p:nvPr/>
        </p:nvSpPr>
        <p:spPr>
          <a:xfrm>
            <a:off x="5994904" y="3152079"/>
            <a:ext cx="130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FF0000"/>
                </a:solidFill>
              </a:rPr>
              <a:t>3. Draw line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5B6F09-3FE6-5B62-15B9-42EF419EB869}"/>
              </a:ext>
            </a:extLst>
          </p:cNvPr>
          <p:cNvSpPr txBox="1"/>
          <p:nvPr/>
        </p:nvSpPr>
        <p:spPr>
          <a:xfrm>
            <a:off x="5994904" y="3429000"/>
            <a:ext cx="1818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FF0000"/>
                </a:solidFill>
              </a:rPr>
              <a:t>4. Release mouse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B11090-4D46-286A-80E5-88BA5168F6BB}"/>
              </a:ext>
            </a:extLst>
          </p:cNvPr>
          <p:cNvSpPr txBox="1"/>
          <p:nvPr/>
        </p:nvSpPr>
        <p:spPr>
          <a:xfrm>
            <a:off x="1732084" y="2156420"/>
            <a:ext cx="148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FF0000"/>
                </a:solidFill>
              </a:rPr>
              <a:t>5. Set velocity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BA7560-DF09-5DC4-020C-51F1115B1F52}"/>
              </a:ext>
            </a:extLst>
          </p:cNvPr>
          <p:cNvSpPr txBox="1"/>
          <p:nvPr/>
        </p:nvSpPr>
        <p:spPr>
          <a:xfrm>
            <a:off x="568114" y="4021037"/>
            <a:ext cx="1732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/>
              <a:t>Problems: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92FB1A-D932-1575-73BE-3AB1100B2F7F}"/>
              </a:ext>
            </a:extLst>
          </p:cNvPr>
          <p:cNvSpPr txBox="1"/>
          <p:nvPr/>
        </p:nvSpPr>
        <p:spPr>
          <a:xfrm>
            <a:off x="1071891" y="4959353"/>
            <a:ext cx="712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How to draw the line to represent the velocity vector?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E435A7-8C4E-A616-636A-7FB009E3EDAA}"/>
              </a:ext>
            </a:extLst>
          </p:cNvPr>
          <p:cNvSpPr txBox="1"/>
          <p:nvPr/>
        </p:nvSpPr>
        <p:spPr>
          <a:xfrm>
            <a:off x="1071890" y="5356982"/>
            <a:ext cx="4704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How to set the velocity of the ball?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C4E0CA-F737-02EA-4E80-32BB634F571D}"/>
              </a:ext>
            </a:extLst>
          </p:cNvPr>
          <p:cNvSpPr txBox="1"/>
          <p:nvPr/>
        </p:nvSpPr>
        <p:spPr>
          <a:xfrm>
            <a:off x="1071890" y="5754610"/>
            <a:ext cx="6223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How to move the ball according to its velocity?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E0A7C8-20C0-6BE5-EC62-EBF31436131B}"/>
              </a:ext>
            </a:extLst>
          </p:cNvPr>
          <p:cNvSpPr txBox="1"/>
          <p:nvPr/>
        </p:nvSpPr>
        <p:spPr>
          <a:xfrm>
            <a:off x="1071890" y="4544872"/>
            <a:ext cx="712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How to check if the mouse position is inside the ball?</a:t>
            </a:r>
          </a:p>
        </p:txBody>
      </p:sp>
      <p:pic>
        <p:nvPicPr>
          <p:cNvPr id="27" name="Graphic 26" descr="Cursor with solid fill">
            <a:extLst>
              <a:ext uri="{FF2B5EF4-FFF2-40B4-BE49-F238E27FC236}">
                <a16:creationId xmlns:a16="http://schemas.microsoft.com/office/drawing/2014/main" id="{F5E8B0D5-9C51-AD42-3727-AE8544E8B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675" y="2447782"/>
            <a:ext cx="526559" cy="52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42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2690EF-DBF5-4FCC-29D6-7B6DA1C06949}"/>
              </a:ext>
            </a:extLst>
          </p:cNvPr>
          <p:cNvSpPr txBox="1"/>
          <p:nvPr/>
        </p:nvSpPr>
        <p:spPr>
          <a:xfrm>
            <a:off x="179792" y="143858"/>
            <a:ext cx="712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How to check if the mouse position is inside the ball?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A56E98-BB29-7B10-C4D1-5D23901BDDE5}"/>
              </a:ext>
            </a:extLst>
          </p:cNvPr>
          <p:cNvSpPr/>
          <p:nvPr/>
        </p:nvSpPr>
        <p:spPr>
          <a:xfrm>
            <a:off x="1081948" y="1507273"/>
            <a:ext cx="1958897" cy="195889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DD337D-794F-AC2A-5B71-F840E938BF85}"/>
              </a:ext>
            </a:extLst>
          </p:cNvPr>
          <p:cNvCxnSpPr>
            <a:endCxn id="5" idx="6"/>
          </p:cNvCxnSpPr>
          <p:nvPr/>
        </p:nvCxnSpPr>
        <p:spPr>
          <a:xfrm>
            <a:off x="2061396" y="2486722"/>
            <a:ext cx="979448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941284E-9308-F7DF-32D2-CF65B94EEC66}"/>
              </a:ext>
            </a:extLst>
          </p:cNvPr>
          <p:cNvSpPr/>
          <p:nvPr/>
        </p:nvSpPr>
        <p:spPr>
          <a:xfrm>
            <a:off x="5191911" y="1507273"/>
            <a:ext cx="1958897" cy="195889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843F86-47F8-1714-747A-D7C1ABA806EC}"/>
              </a:ext>
            </a:extLst>
          </p:cNvPr>
          <p:cNvCxnSpPr>
            <a:endCxn id="22" idx="6"/>
          </p:cNvCxnSpPr>
          <p:nvPr/>
        </p:nvCxnSpPr>
        <p:spPr>
          <a:xfrm>
            <a:off x="6171360" y="2486721"/>
            <a:ext cx="979448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CE3DBF-AB3C-4591-4A7E-374E740F136D}"/>
              </a:ext>
            </a:extLst>
          </p:cNvPr>
          <p:cNvSpPr txBox="1"/>
          <p:nvPr/>
        </p:nvSpPr>
        <p:spPr>
          <a:xfrm>
            <a:off x="2125504" y="2110264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00B0F0"/>
                </a:solidFill>
              </a:rPr>
              <a:t>Radius</a:t>
            </a:r>
          </a:p>
        </p:txBody>
      </p:sp>
      <p:pic>
        <p:nvPicPr>
          <p:cNvPr id="12" name="Graphic 11" descr="Cursor with solid fill">
            <a:extLst>
              <a:ext uri="{FF2B5EF4-FFF2-40B4-BE49-F238E27FC236}">
                <a16:creationId xmlns:a16="http://schemas.microsoft.com/office/drawing/2014/main" id="{F4495352-5228-B20C-BB78-6F678CAD2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2038" y="2355620"/>
            <a:ext cx="716647" cy="716647"/>
          </a:xfrm>
          <a:prstGeom prst="rect">
            <a:avLst/>
          </a:prstGeom>
        </p:spPr>
      </p:pic>
      <p:pic>
        <p:nvPicPr>
          <p:cNvPr id="13" name="Graphic 12" descr="Cursor with solid fill">
            <a:extLst>
              <a:ext uri="{FF2B5EF4-FFF2-40B4-BE49-F238E27FC236}">
                <a16:creationId xmlns:a16="http://schemas.microsoft.com/office/drawing/2014/main" id="{F827C273-3692-2988-2E07-484A0A30A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2135" y="2336097"/>
            <a:ext cx="716647" cy="716647"/>
          </a:xfrm>
          <a:prstGeom prst="rect">
            <a:avLst/>
          </a:prstGeom>
        </p:spPr>
      </p:pic>
      <p:pic>
        <p:nvPicPr>
          <p:cNvPr id="14" name="Graphic 13" descr="Cursor with solid fill">
            <a:extLst>
              <a:ext uri="{FF2B5EF4-FFF2-40B4-BE49-F238E27FC236}">
                <a16:creationId xmlns:a16="http://schemas.microsoft.com/office/drawing/2014/main" id="{0663C5DE-30D9-8E7B-3CE8-ED938F646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1424" y="2362259"/>
            <a:ext cx="716647" cy="7166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D047BC-567B-6AD1-01F8-A000297E35FC}"/>
              </a:ext>
            </a:extLst>
          </p:cNvPr>
          <p:cNvSpPr txBox="1"/>
          <p:nvPr/>
        </p:nvSpPr>
        <p:spPr>
          <a:xfrm>
            <a:off x="2199669" y="287520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/>
              <a:t>(x,y)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F53BD-CF40-7D1E-4EBC-3DB86E45B056}"/>
              </a:ext>
            </a:extLst>
          </p:cNvPr>
          <p:cNvSpPr txBox="1"/>
          <p:nvPr/>
        </p:nvSpPr>
        <p:spPr>
          <a:xfrm>
            <a:off x="3064312" y="287520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/>
              <a:t>(x,y)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947AD9-B466-B557-7340-92037157B7DD}"/>
              </a:ext>
            </a:extLst>
          </p:cNvPr>
          <p:cNvSpPr txBox="1"/>
          <p:nvPr/>
        </p:nvSpPr>
        <p:spPr>
          <a:xfrm>
            <a:off x="4001051" y="287520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/>
              <a:t>(x,y)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609C40-D997-403B-BB3C-10EBE5DEF438}"/>
              </a:ext>
            </a:extLst>
          </p:cNvPr>
          <p:cNvSpPr txBox="1"/>
          <p:nvPr/>
        </p:nvSpPr>
        <p:spPr>
          <a:xfrm>
            <a:off x="474013" y="1293113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00B0F0"/>
                </a:solidFill>
              </a:rPr>
              <a:t>Position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7BF287-9396-40D9-AB95-D187B8A4E911}"/>
              </a:ext>
            </a:extLst>
          </p:cNvPr>
          <p:cNvCxnSpPr/>
          <p:nvPr/>
        </p:nvCxnSpPr>
        <p:spPr>
          <a:xfrm>
            <a:off x="1163442" y="1662445"/>
            <a:ext cx="828908" cy="82427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Cursor with solid fill">
            <a:extLst>
              <a:ext uri="{FF2B5EF4-FFF2-40B4-BE49-F238E27FC236}">
                <a16:creationId xmlns:a16="http://schemas.microsoft.com/office/drawing/2014/main" id="{71AE8FF2-E207-FACC-C3DB-4D02ABAB1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9262" y="2355618"/>
            <a:ext cx="716647" cy="716647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7C6990-A85C-01EC-A5E9-C7E25B8D607F}"/>
              </a:ext>
            </a:extLst>
          </p:cNvPr>
          <p:cNvCxnSpPr/>
          <p:nvPr/>
        </p:nvCxnSpPr>
        <p:spPr>
          <a:xfrm>
            <a:off x="6134315" y="2355618"/>
            <a:ext cx="721112" cy="0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BB135B9-98A0-F7F3-95EC-23A869FD09F9}"/>
              </a:ext>
            </a:extLst>
          </p:cNvPr>
          <p:cNvSpPr txBox="1"/>
          <p:nvPr/>
        </p:nvSpPr>
        <p:spPr>
          <a:xfrm>
            <a:off x="6928717" y="958748"/>
            <a:ext cx="1958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/>
              <a:t>Distance from ball position to mouse position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272FABA-6A1D-0F0E-BADB-817F8E9AEB09}"/>
              </a:ext>
            </a:extLst>
          </p:cNvPr>
          <p:cNvSpPr/>
          <p:nvPr/>
        </p:nvSpPr>
        <p:spPr>
          <a:xfrm>
            <a:off x="6549483" y="1676703"/>
            <a:ext cx="602166" cy="440110"/>
          </a:xfrm>
          <a:custGeom>
            <a:avLst/>
            <a:gdLst>
              <a:gd name="connsiteX0" fmla="*/ 602166 w 602166"/>
              <a:gd name="connsiteY0" fmla="*/ 0 h 550127"/>
              <a:gd name="connsiteX1" fmla="*/ 111512 w 602166"/>
              <a:gd name="connsiteY1" fmla="*/ 282497 h 550127"/>
              <a:gd name="connsiteX2" fmla="*/ 0 w 602166"/>
              <a:gd name="connsiteY2" fmla="*/ 550127 h 5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66" h="550127">
                <a:moveTo>
                  <a:pt x="602166" y="0"/>
                </a:moveTo>
                <a:cubicBezTo>
                  <a:pt x="407019" y="95404"/>
                  <a:pt x="211873" y="190809"/>
                  <a:pt x="111512" y="282497"/>
                </a:cubicBezTo>
                <a:cubicBezTo>
                  <a:pt x="11151" y="374185"/>
                  <a:pt x="5575" y="462156"/>
                  <a:pt x="0" y="550127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13DD79-7961-DA87-09FD-F68FA6C64F89}"/>
              </a:ext>
            </a:extLst>
          </p:cNvPr>
          <p:cNvSpPr txBox="1"/>
          <p:nvPr/>
        </p:nvSpPr>
        <p:spPr>
          <a:xfrm>
            <a:off x="612025" y="4514744"/>
            <a:ext cx="4561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/>
              <a:t>If the distance from the ball position to the mouse position is less than the ball radius, then the mouse is inside the ball.</a:t>
            </a:r>
          </a:p>
        </p:txBody>
      </p:sp>
      <p:pic>
        <p:nvPicPr>
          <p:cNvPr id="32" name="Graphic 31" descr="Cursor with solid fill">
            <a:extLst>
              <a:ext uri="{FF2B5EF4-FFF2-40B4-BE49-F238E27FC236}">
                <a16:creationId xmlns:a16="http://schemas.microsoft.com/office/drawing/2014/main" id="{86852C4B-3DFB-744C-68B7-8D2749983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9463" y="2362259"/>
            <a:ext cx="716647" cy="716647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4C999D-7C42-FBFD-53AA-44396B23142B}"/>
              </a:ext>
            </a:extLst>
          </p:cNvPr>
          <p:cNvCxnSpPr>
            <a:cxnSpLocks/>
          </p:cNvCxnSpPr>
          <p:nvPr/>
        </p:nvCxnSpPr>
        <p:spPr>
          <a:xfrm>
            <a:off x="6129454" y="2116813"/>
            <a:ext cx="149798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75010D90-6874-FE95-E9AF-3CE7A34DE4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3264" y="2211180"/>
            <a:ext cx="302158" cy="302158"/>
          </a:xfrm>
          <a:prstGeom prst="rect">
            <a:avLst/>
          </a:prstGeom>
        </p:spPr>
      </p:pic>
      <p:pic>
        <p:nvPicPr>
          <p:cNvPr id="38" name="Graphic 37" descr="Close with solid fill">
            <a:extLst>
              <a:ext uri="{FF2B5EF4-FFF2-40B4-BE49-F238E27FC236}">
                <a16:creationId xmlns:a16="http://schemas.microsoft.com/office/drawing/2014/main" id="{CDF0A525-8F6A-D7A7-9104-42BE24220D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4371" y="1939341"/>
            <a:ext cx="286215" cy="286215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953D0956-F619-C1A8-A407-D0E2A8DBC333}"/>
              </a:ext>
            </a:extLst>
          </p:cNvPr>
          <p:cNvSpPr/>
          <p:nvPr/>
        </p:nvSpPr>
        <p:spPr>
          <a:xfrm>
            <a:off x="5262526" y="3995393"/>
            <a:ext cx="1950590" cy="195059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2" name="Graphic 41" descr="Cursor with solid fill">
            <a:extLst>
              <a:ext uri="{FF2B5EF4-FFF2-40B4-BE49-F238E27FC236}">
                <a16:creationId xmlns:a16="http://schemas.microsoft.com/office/drawing/2014/main" id="{E4EA9CC8-9CA5-1257-1072-6D9CBE420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6393" y="4180116"/>
            <a:ext cx="592557" cy="592557"/>
          </a:xfrm>
          <a:prstGeom prst="rect">
            <a:avLst/>
          </a:prstGeom>
        </p:spPr>
      </p:pic>
      <p:pic>
        <p:nvPicPr>
          <p:cNvPr id="43" name="Graphic 42" descr="Cursor with solid fill">
            <a:extLst>
              <a:ext uri="{FF2B5EF4-FFF2-40B4-BE49-F238E27FC236}">
                <a16:creationId xmlns:a16="http://schemas.microsoft.com/office/drawing/2014/main" id="{2A479E84-2FC1-B647-4978-34B1CE315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770" y="4378131"/>
            <a:ext cx="592557" cy="592557"/>
          </a:xfrm>
          <a:prstGeom prst="rect">
            <a:avLst/>
          </a:prstGeom>
        </p:spPr>
      </p:pic>
      <p:pic>
        <p:nvPicPr>
          <p:cNvPr id="44" name="Graphic 43" descr="Cursor with solid fill">
            <a:extLst>
              <a:ext uri="{FF2B5EF4-FFF2-40B4-BE49-F238E27FC236}">
                <a16:creationId xmlns:a16="http://schemas.microsoft.com/office/drawing/2014/main" id="{D8AB3AE2-E9EB-B937-1C95-026E7C343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2350" y="5004363"/>
            <a:ext cx="592557" cy="592557"/>
          </a:xfrm>
          <a:prstGeom prst="rect">
            <a:avLst/>
          </a:prstGeom>
        </p:spPr>
      </p:pic>
      <p:pic>
        <p:nvPicPr>
          <p:cNvPr id="46" name="Graphic 45" descr="Cursor with solid fill">
            <a:extLst>
              <a:ext uri="{FF2B5EF4-FFF2-40B4-BE49-F238E27FC236}">
                <a16:creationId xmlns:a16="http://schemas.microsoft.com/office/drawing/2014/main" id="{C354C8FC-C695-389E-1F37-8F0933899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6605" y="5775927"/>
            <a:ext cx="592557" cy="592557"/>
          </a:xfrm>
          <a:prstGeom prst="rect">
            <a:avLst/>
          </a:prstGeom>
        </p:spPr>
      </p:pic>
      <p:pic>
        <p:nvPicPr>
          <p:cNvPr id="47" name="Graphic 46" descr="Cursor with solid fill">
            <a:extLst>
              <a:ext uri="{FF2B5EF4-FFF2-40B4-BE49-F238E27FC236}">
                <a16:creationId xmlns:a16="http://schemas.microsoft.com/office/drawing/2014/main" id="{8DB2C95E-FC15-2B82-6EB1-F32446D52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1361" y="5184360"/>
            <a:ext cx="592557" cy="592557"/>
          </a:xfrm>
          <a:prstGeom prst="rect">
            <a:avLst/>
          </a:prstGeom>
        </p:spPr>
      </p:pic>
      <p:pic>
        <p:nvPicPr>
          <p:cNvPr id="64" name="Graphic 63" descr="Cursor with solid fill">
            <a:extLst>
              <a:ext uri="{FF2B5EF4-FFF2-40B4-BE49-F238E27FC236}">
                <a16:creationId xmlns:a16="http://schemas.microsoft.com/office/drawing/2014/main" id="{5633564C-6B41-1089-1E69-181DAA9B6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1725" y="5372640"/>
            <a:ext cx="592557" cy="592557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9C91EE4-A135-0119-508E-40DBE2496CFA}"/>
              </a:ext>
            </a:extLst>
          </p:cNvPr>
          <p:cNvCxnSpPr>
            <a:cxnSpLocks/>
          </p:cNvCxnSpPr>
          <p:nvPr/>
        </p:nvCxnSpPr>
        <p:spPr>
          <a:xfrm flipV="1">
            <a:off x="6267621" y="4315570"/>
            <a:ext cx="162916" cy="64182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0209750-1BD8-D79B-8AC2-18E4B1192947}"/>
              </a:ext>
            </a:extLst>
          </p:cNvPr>
          <p:cNvCxnSpPr>
            <a:cxnSpLocks/>
          </p:cNvCxnSpPr>
          <p:nvPr/>
        </p:nvCxnSpPr>
        <p:spPr>
          <a:xfrm flipV="1">
            <a:off x="6270760" y="4514744"/>
            <a:ext cx="1239205" cy="4426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EE45DE-33E5-7DD5-3844-6333F39EC5E2}"/>
              </a:ext>
            </a:extLst>
          </p:cNvPr>
          <p:cNvCxnSpPr>
            <a:cxnSpLocks/>
          </p:cNvCxnSpPr>
          <p:nvPr/>
        </p:nvCxnSpPr>
        <p:spPr>
          <a:xfrm>
            <a:off x="6306393" y="4957394"/>
            <a:ext cx="1814588" cy="1989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01678A5-4784-EEE6-889A-107741153365}"/>
              </a:ext>
            </a:extLst>
          </p:cNvPr>
          <p:cNvCxnSpPr>
            <a:cxnSpLocks/>
          </p:cNvCxnSpPr>
          <p:nvPr/>
        </p:nvCxnSpPr>
        <p:spPr>
          <a:xfrm>
            <a:off x="6267621" y="4970687"/>
            <a:ext cx="398546" cy="9385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CD20D09-3082-63F8-1B1C-B570AED20D77}"/>
              </a:ext>
            </a:extLst>
          </p:cNvPr>
          <p:cNvCxnSpPr>
            <a:cxnSpLocks/>
          </p:cNvCxnSpPr>
          <p:nvPr/>
        </p:nvCxnSpPr>
        <p:spPr>
          <a:xfrm flipV="1">
            <a:off x="5763895" y="4957393"/>
            <a:ext cx="499798" cy="35434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CD50ED9-4C00-CBA7-61AE-0455A4E6C0C9}"/>
              </a:ext>
            </a:extLst>
          </p:cNvPr>
          <p:cNvCxnSpPr>
            <a:cxnSpLocks/>
          </p:cNvCxnSpPr>
          <p:nvPr/>
        </p:nvCxnSpPr>
        <p:spPr>
          <a:xfrm>
            <a:off x="6270760" y="4970686"/>
            <a:ext cx="782167" cy="51593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38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2B7E8-9841-9E92-0983-A94FFCF9E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62" b="8889"/>
          <a:stretch/>
        </p:blipFill>
        <p:spPr>
          <a:xfrm>
            <a:off x="0" y="609600"/>
            <a:ext cx="3767667" cy="624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2FB723-BC37-6FB1-C377-F3B22F85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700" y="401192"/>
            <a:ext cx="3560373" cy="1926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1BBA07-9BE7-7854-6C9C-C82398A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066" y="4176494"/>
            <a:ext cx="3158002" cy="16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4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D687E7-06C3-B299-2C18-ED8594F0C0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BE2"/>
              </a:clrFrom>
              <a:clrTo>
                <a:srgbClr val="EEEBE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2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56AED847-3C6B-7879-8135-3CC3591F8901}"/>
              </a:ext>
            </a:extLst>
          </p:cNvPr>
          <p:cNvGrpSpPr/>
          <p:nvPr/>
        </p:nvGrpSpPr>
        <p:grpSpPr>
          <a:xfrm>
            <a:off x="1640849" y="3620498"/>
            <a:ext cx="1328492" cy="1266265"/>
            <a:chOff x="4124920" y="2650791"/>
            <a:chExt cx="1328492" cy="126626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3E426F6-5296-A812-3524-3EF56058AD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3291" y="2756849"/>
              <a:ext cx="0" cy="825689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919E4C1-36A4-7C80-E5CD-20E5F6B6BE6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875664" y="3169694"/>
              <a:ext cx="0" cy="825689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C82AE8-8388-9343-81C6-E5AB8F918563}"/>
                </a:ext>
              </a:extLst>
            </p:cNvPr>
            <p:cNvSpPr txBox="1"/>
            <p:nvPr/>
          </p:nvSpPr>
          <p:spPr>
            <a:xfrm>
              <a:off x="4124920" y="26507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2F9069-43F9-F20F-EB9C-430DBC489891}"/>
                </a:ext>
              </a:extLst>
            </p:cNvPr>
            <p:cNvSpPr txBox="1"/>
            <p:nvPr/>
          </p:nvSpPr>
          <p:spPr>
            <a:xfrm>
              <a:off x="5164550" y="357850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1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F1BF548-A33F-F7FA-2F16-38E6F4347573}"/>
              </a:ext>
            </a:extLst>
          </p:cNvPr>
          <p:cNvGrpSpPr/>
          <p:nvPr/>
        </p:nvGrpSpPr>
        <p:grpSpPr>
          <a:xfrm>
            <a:off x="2777143" y="4544174"/>
            <a:ext cx="1714115" cy="342003"/>
            <a:chOff x="5261214" y="3574467"/>
            <a:chExt cx="1714115" cy="34200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14B823-8266-603E-3A7F-9D2C83941FD2}"/>
                </a:ext>
              </a:extLst>
            </p:cNvPr>
            <p:cNvSpPr txBox="1"/>
            <p:nvPr/>
          </p:nvSpPr>
          <p:spPr>
            <a:xfrm>
              <a:off x="5843399" y="357446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93EC3A0-0FA0-558F-8ADA-15B7CE4F8571}"/>
                </a:ext>
              </a:extLst>
            </p:cNvPr>
            <p:cNvSpPr txBox="1"/>
            <p:nvPr/>
          </p:nvSpPr>
          <p:spPr>
            <a:xfrm>
              <a:off x="6686467" y="357791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3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CFB5C6C-4A30-4992-D788-277312455AB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674059" y="3165658"/>
              <a:ext cx="0" cy="825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410D7A-01CD-3762-FB3F-1AA57535453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476711" y="3165658"/>
              <a:ext cx="0" cy="825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3D3E6C2-CF7F-5897-21D7-E68D45C1DE2F}"/>
              </a:ext>
            </a:extLst>
          </p:cNvPr>
          <p:cNvGrpSpPr/>
          <p:nvPr/>
        </p:nvGrpSpPr>
        <p:grpSpPr>
          <a:xfrm>
            <a:off x="1634639" y="2789592"/>
            <a:ext cx="364582" cy="950611"/>
            <a:chOff x="4118710" y="1819885"/>
            <a:chExt cx="364582" cy="95061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BDB1FF-8FB1-E325-8D6F-9114AAB3BC3B}"/>
                </a:ext>
              </a:extLst>
            </p:cNvPr>
            <p:cNvSpPr txBox="1"/>
            <p:nvPr/>
          </p:nvSpPr>
          <p:spPr>
            <a:xfrm>
              <a:off x="4118710" y="181988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/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151CD81-0B81-0F2C-E933-1269D53AA3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3292" y="1944807"/>
              <a:ext cx="0" cy="825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70E9733-FA9C-8A38-291A-47A89CB1D35C}"/>
              </a:ext>
            </a:extLst>
          </p:cNvPr>
          <p:cNvGrpSpPr/>
          <p:nvPr/>
        </p:nvGrpSpPr>
        <p:grpSpPr>
          <a:xfrm>
            <a:off x="1999220" y="2714459"/>
            <a:ext cx="3178704" cy="1833750"/>
            <a:chOff x="4483291" y="1744752"/>
            <a:chExt cx="3178704" cy="183375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C26AFB9-A127-2259-ABE7-DE38CEA1942B}"/>
                </a:ext>
              </a:extLst>
            </p:cNvPr>
            <p:cNvSpPr/>
            <p:nvPr/>
          </p:nvSpPr>
          <p:spPr>
            <a:xfrm>
              <a:off x="6845201" y="1900452"/>
              <a:ext cx="88710" cy="887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415151F-C24C-D08E-BA96-1745DF534212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4483291" y="1976171"/>
              <a:ext cx="2374901" cy="160233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A24237E-D6FD-2C4F-A8AC-6D7FF81BBB98}"/>
                </a:ext>
              </a:extLst>
            </p:cNvPr>
            <p:cNvSpPr txBox="1"/>
            <p:nvPr/>
          </p:nvSpPr>
          <p:spPr>
            <a:xfrm>
              <a:off x="6933911" y="1744752"/>
              <a:ext cx="72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b="1">
                  <a:solidFill>
                    <a:srgbClr val="FF0000"/>
                  </a:solidFill>
                </a:rPr>
                <a:t>(3, 2)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FF7E116-4086-1E9B-96DA-6FF087D5A5F8}"/>
              </a:ext>
            </a:extLst>
          </p:cNvPr>
          <p:cNvSpPr txBox="1"/>
          <p:nvPr/>
        </p:nvSpPr>
        <p:spPr>
          <a:xfrm>
            <a:off x="297322" y="937952"/>
            <a:ext cx="6243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/>
              <a:t>We have the idea of axes in a coordinate system.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50ECBF-9F7F-36AA-7038-609FC4B93EB1}"/>
              </a:ext>
            </a:extLst>
          </p:cNvPr>
          <p:cNvSpPr txBox="1"/>
          <p:nvPr/>
        </p:nvSpPr>
        <p:spPr>
          <a:xfrm>
            <a:off x="297322" y="1375040"/>
            <a:ext cx="4465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/>
              <a:t>But how far should these axes extend?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9DDEE8-21B9-6D6B-CE23-7608DDFA5F97}"/>
              </a:ext>
            </a:extLst>
          </p:cNvPr>
          <p:cNvSpPr txBox="1"/>
          <p:nvPr/>
        </p:nvSpPr>
        <p:spPr>
          <a:xfrm>
            <a:off x="370315" y="3904334"/>
            <a:ext cx="1676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>
                <a:solidFill>
                  <a:srgbClr val="00B0F0"/>
                </a:solidFill>
              </a:rPr>
              <a:t>We can just start out with length 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97252E-AAA4-CEB2-266D-3E5922E7FA06}"/>
              </a:ext>
            </a:extLst>
          </p:cNvPr>
          <p:cNvSpPr txBox="1"/>
          <p:nvPr/>
        </p:nvSpPr>
        <p:spPr>
          <a:xfrm>
            <a:off x="446047" y="4966371"/>
            <a:ext cx="34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We can call these the </a:t>
            </a:r>
            <a:r>
              <a:rPr lang="en-SG" b="1"/>
              <a:t>basis</a:t>
            </a:r>
            <a:r>
              <a:rPr lang="en-SG"/>
              <a:t> vectors.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887DDFD-3BC0-EA97-7918-EEB55FBC3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976" y="324838"/>
            <a:ext cx="2641550" cy="281495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58C9C4F-E6F5-4D51-379F-C528DDCEF15C}"/>
              </a:ext>
            </a:extLst>
          </p:cNvPr>
          <p:cNvSpPr txBox="1"/>
          <p:nvPr/>
        </p:nvSpPr>
        <p:spPr>
          <a:xfrm>
            <a:off x="432428" y="5437211"/>
            <a:ext cx="448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They form the </a:t>
            </a:r>
            <a:r>
              <a:rPr lang="en-SG" i="1"/>
              <a:t>basis</a:t>
            </a:r>
            <a:r>
              <a:rPr lang="en-SG"/>
              <a:t> of the coordinate system.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E884D3-3DB2-9D3E-9034-C81362809D9A}"/>
              </a:ext>
            </a:extLst>
          </p:cNvPr>
          <p:cNvSpPr txBox="1"/>
          <p:nvPr/>
        </p:nvSpPr>
        <p:spPr>
          <a:xfrm>
            <a:off x="446047" y="5869679"/>
            <a:ext cx="4260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Since they are of length 1, they are called </a:t>
            </a:r>
            <a:r>
              <a:rPr lang="en-SG" sz="2400" b="1" i="1">
                <a:solidFill>
                  <a:srgbClr val="00B0F0"/>
                </a:solidFill>
              </a:rPr>
              <a:t>unit</a:t>
            </a:r>
            <a:r>
              <a:rPr lang="en-SG" sz="2400" b="1">
                <a:solidFill>
                  <a:srgbClr val="00B0F0"/>
                </a:solidFill>
              </a:rPr>
              <a:t> basis vectors</a:t>
            </a:r>
            <a:r>
              <a:rPr lang="en-SG"/>
              <a:t>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6D13AB-B463-691B-2457-DFAAE54D322F}"/>
              </a:ext>
            </a:extLst>
          </p:cNvPr>
          <p:cNvSpPr txBox="1"/>
          <p:nvPr/>
        </p:nvSpPr>
        <p:spPr>
          <a:xfrm>
            <a:off x="297322" y="1807088"/>
            <a:ext cx="5879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/>
              <a:t>We could say that they extent infinitely, but that doesn’t really help us as game programmers.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976DDB5-2634-D7EE-7707-8E4988ABAEF8}"/>
              </a:ext>
            </a:extLst>
          </p:cNvPr>
          <p:cNvSpPr txBox="1"/>
          <p:nvPr/>
        </p:nvSpPr>
        <p:spPr>
          <a:xfrm>
            <a:off x="5129082" y="4977321"/>
            <a:ext cx="34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Each basis vector is given a name.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F07D270-BB2E-3B96-CC75-9FCB3E74DA4F}"/>
              </a:ext>
            </a:extLst>
          </p:cNvPr>
          <p:cNvSpPr txBox="1"/>
          <p:nvPr/>
        </p:nvSpPr>
        <p:spPr>
          <a:xfrm>
            <a:off x="5177924" y="5349137"/>
            <a:ext cx="3604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The convention is to call them </a:t>
            </a:r>
            <a:r>
              <a:rPr lang="en-SG" sz="2400"/>
              <a:t>i, j, k </a:t>
            </a:r>
            <a:r>
              <a:rPr lang="en-SG"/>
              <a:t>for the </a:t>
            </a:r>
            <a:r>
              <a:rPr lang="en-SG" sz="2400"/>
              <a:t>x, y, z </a:t>
            </a:r>
            <a:r>
              <a:rPr lang="en-SG"/>
              <a:t>axes.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98F954-E2C3-BBE0-2349-CC5C2B5EB282}"/>
              </a:ext>
            </a:extLst>
          </p:cNvPr>
          <p:cNvSpPr/>
          <p:nvPr/>
        </p:nvSpPr>
        <p:spPr>
          <a:xfrm>
            <a:off x="149882" y="137147"/>
            <a:ext cx="31215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>
                <a:solidFill>
                  <a:srgbClr val="00B0F0"/>
                </a:solidFill>
              </a:rPr>
              <a:t>Basis</a:t>
            </a:r>
            <a:r>
              <a:rPr lang="en-US" altLang="en-US" sz="4400"/>
              <a:t> vectors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1C187-A11D-5A1D-EF9D-A81D9685D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960" y="3128983"/>
            <a:ext cx="1711431" cy="191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80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>
            <a:extLst>
              <a:ext uri="{FF2B5EF4-FFF2-40B4-BE49-F238E27FC236}">
                <a16:creationId xmlns:a16="http://schemas.microsoft.com/office/drawing/2014/main" id="{B02524F0-BDE6-6C29-5ECB-4AD7AF33C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710" y="1139056"/>
            <a:ext cx="6429686" cy="23254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06464C-0098-67E2-B836-A9C8EB4AE49B}"/>
              </a:ext>
            </a:extLst>
          </p:cNvPr>
          <p:cNvSpPr txBox="1"/>
          <p:nvPr/>
        </p:nvSpPr>
        <p:spPr>
          <a:xfrm>
            <a:off x="5916304" y="3517290"/>
            <a:ext cx="28319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100">
                <a:solidFill>
                  <a:schemeClr val="bg1">
                    <a:lumMod val="75000"/>
                  </a:schemeClr>
                </a:solidFill>
              </a:rPr>
              <a:t>https://en.wikipedia.org/wiki/Standard_basis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E3A5E-9F62-E569-2510-1A016F5554B0}"/>
              </a:ext>
            </a:extLst>
          </p:cNvPr>
          <p:cNvSpPr txBox="1"/>
          <p:nvPr/>
        </p:nvSpPr>
        <p:spPr>
          <a:xfrm>
            <a:off x="6885465" y="6057371"/>
            <a:ext cx="2258535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In simple words? </a:t>
            </a:r>
            <a:r>
              <a:rPr lang="en-US" sz="2000">
                <a:sym typeface="Wingdings" panose="05000000000000000000" pitchFamily="2" charset="2"/>
              </a:rPr>
              <a:t></a:t>
            </a:r>
            <a:endParaRPr lang="en-US" sz="20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B78CB4-1CF3-EA7F-3618-EA80186FA4FC}"/>
              </a:ext>
            </a:extLst>
          </p:cNvPr>
          <p:cNvGrpSpPr/>
          <p:nvPr/>
        </p:nvGrpSpPr>
        <p:grpSpPr>
          <a:xfrm>
            <a:off x="678372" y="2517726"/>
            <a:ext cx="3415965" cy="3661436"/>
            <a:chOff x="1862979" y="484709"/>
            <a:chExt cx="3523913" cy="377714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933B909-799F-8F77-5A51-565AAB080E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9656" y="2533421"/>
              <a:ext cx="2191402" cy="123172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7F2B05D-EE3B-F056-85ED-8B4AB5886C56}"/>
                </a:ext>
              </a:extLst>
            </p:cNvPr>
            <p:cNvCxnSpPr/>
            <p:nvPr/>
          </p:nvCxnSpPr>
          <p:spPr>
            <a:xfrm flipV="1">
              <a:off x="2281573" y="921245"/>
              <a:ext cx="0" cy="28474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D71A22-F1C8-6E92-144D-B76046A87354}"/>
                </a:ext>
              </a:extLst>
            </p:cNvPr>
            <p:cNvCxnSpPr/>
            <p:nvPr/>
          </p:nvCxnSpPr>
          <p:spPr>
            <a:xfrm>
              <a:off x="2246451" y="3768662"/>
              <a:ext cx="276926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CFA80E-22CE-92CC-95BE-5351CFD57804}"/>
                </a:ext>
              </a:extLst>
            </p:cNvPr>
            <p:cNvSpPr txBox="1"/>
            <p:nvPr/>
          </p:nvSpPr>
          <p:spPr>
            <a:xfrm>
              <a:off x="5074020" y="3558766"/>
              <a:ext cx="312872" cy="412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b="1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0E1535-5FB5-A41E-8E7D-B9CE70C89FE8}"/>
                </a:ext>
              </a:extLst>
            </p:cNvPr>
            <p:cNvSpPr txBox="1"/>
            <p:nvPr/>
          </p:nvSpPr>
          <p:spPr>
            <a:xfrm>
              <a:off x="2123483" y="484709"/>
              <a:ext cx="316180" cy="412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b="1"/>
                <a:t>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39A823-4E5F-61D3-6750-2492E95AB81C}"/>
                </a:ext>
              </a:extLst>
            </p:cNvPr>
            <p:cNvSpPr txBox="1"/>
            <p:nvPr/>
          </p:nvSpPr>
          <p:spPr>
            <a:xfrm>
              <a:off x="4352488" y="3785596"/>
              <a:ext cx="311220" cy="381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b="1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EDAD8D-5D5B-BBD7-E091-09613A99C3C7}"/>
                </a:ext>
              </a:extLst>
            </p:cNvPr>
            <p:cNvSpPr txBox="1"/>
            <p:nvPr/>
          </p:nvSpPr>
          <p:spPr>
            <a:xfrm>
              <a:off x="1862979" y="1346294"/>
              <a:ext cx="311220" cy="381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b="1"/>
                <a:t>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01333D1-6F3C-82B5-5F67-25ED50C652EF}"/>
                </a:ext>
              </a:extLst>
            </p:cNvPr>
            <p:cNvCxnSpPr/>
            <p:nvPr/>
          </p:nvCxnSpPr>
          <p:spPr>
            <a:xfrm>
              <a:off x="2258158" y="3768662"/>
              <a:ext cx="2251585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CCF36CC-65AD-6CAB-7DFA-C66E6E6B3B0F}"/>
                </a:ext>
              </a:extLst>
            </p:cNvPr>
            <p:cNvCxnSpPr/>
            <p:nvPr/>
          </p:nvCxnSpPr>
          <p:spPr>
            <a:xfrm flipV="1">
              <a:off x="2281573" y="1546349"/>
              <a:ext cx="0" cy="2239247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BD1EB52-3317-0AC9-E2B6-F7D9154BC60B}"/>
                </a:ext>
              </a:extLst>
            </p:cNvPr>
            <p:cNvSpPr/>
            <p:nvPr/>
          </p:nvSpPr>
          <p:spPr>
            <a:xfrm>
              <a:off x="3237615" y="3785596"/>
              <a:ext cx="338667" cy="4762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2400" b="1">
                  <a:solidFill>
                    <a:srgbClr val="FF0000"/>
                  </a:solidFill>
                </a:rPr>
                <a:t>i</a:t>
              </a:r>
              <a:endParaRPr lang="en-SG" sz="2400" b="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74A678C-3E71-353F-A435-C3A658C079F6}"/>
                </a:ext>
              </a:extLst>
            </p:cNvPr>
            <p:cNvSpPr/>
            <p:nvPr/>
          </p:nvSpPr>
          <p:spPr>
            <a:xfrm>
              <a:off x="1890864" y="2404362"/>
              <a:ext cx="338667" cy="4762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2400" b="1">
                  <a:solidFill>
                    <a:srgbClr val="00B050"/>
                  </a:solidFill>
                </a:rPr>
                <a:t>j</a:t>
              </a:r>
              <a:endParaRPr lang="en-SG" sz="2400" b="1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B5DA05E-F833-3EEA-EA9C-F39ABD597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3914" y="2719150"/>
              <a:ext cx="1808151" cy="1049513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7406D4-5559-9DDC-A13E-929F45364794}"/>
                </a:ext>
              </a:extLst>
            </p:cNvPr>
            <p:cNvSpPr/>
            <p:nvPr/>
          </p:nvSpPr>
          <p:spPr>
            <a:xfrm>
              <a:off x="3045282" y="2705861"/>
              <a:ext cx="338667" cy="4762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2400" b="1">
                  <a:solidFill>
                    <a:srgbClr val="00B0F0"/>
                  </a:solidFill>
                </a:rPr>
                <a:t>k</a:t>
              </a:r>
              <a:endParaRPr lang="en-SG" sz="2400" b="1">
                <a:solidFill>
                  <a:srgbClr val="00B0F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7343D46-A25A-717D-C658-0BC55B3846BD}"/>
                </a:ext>
              </a:extLst>
            </p:cNvPr>
            <p:cNvSpPr txBox="1"/>
            <p:nvPr/>
          </p:nvSpPr>
          <p:spPr>
            <a:xfrm>
              <a:off x="4501058" y="2269397"/>
              <a:ext cx="296336" cy="412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b="1"/>
                <a:t>z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F127EC4-F884-4F89-869F-BAE0EA2A5206}"/>
              </a:ext>
            </a:extLst>
          </p:cNvPr>
          <p:cNvSpPr/>
          <p:nvPr/>
        </p:nvSpPr>
        <p:spPr>
          <a:xfrm>
            <a:off x="149882" y="137147"/>
            <a:ext cx="31215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>
                <a:solidFill>
                  <a:srgbClr val="00B0F0"/>
                </a:solidFill>
              </a:rPr>
              <a:t>Basis</a:t>
            </a:r>
            <a:r>
              <a:rPr lang="en-US" altLang="en-US" sz="4400"/>
              <a:t> vectors</a:t>
            </a:r>
          </a:p>
        </p:txBody>
      </p:sp>
    </p:spTree>
    <p:extLst>
      <p:ext uri="{BB962C8B-B14F-4D97-AF65-F5344CB8AC3E}">
        <p14:creationId xmlns:p14="http://schemas.microsoft.com/office/powerpoint/2010/main" val="166368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3091620" y="870527"/>
            <a:ext cx="54081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/>
              <a:t>A 3D vector </a:t>
            </a:r>
            <a:r>
              <a:rPr lang="en-US" altLang="en-US" sz="2400" b="1"/>
              <a:t>v</a:t>
            </a:r>
            <a:r>
              <a:rPr lang="en-US" altLang="en-US" sz="2400"/>
              <a:t> is represented by (v</a:t>
            </a:r>
            <a:r>
              <a:rPr lang="en-US" altLang="en-US" sz="2400" baseline="-25000"/>
              <a:t>x</a:t>
            </a:r>
            <a:r>
              <a:rPr lang="en-US" altLang="en-US" sz="2400"/>
              <a:t>, v</a:t>
            </a:r>
            <a:r>
              <a:rPr lang="en-US" altLang="en-US" sz="2400" baseline="-25000"/>
              <a:t>y</a:t>
            </a:r>
            <a:r>
              <a:rPr lang="en-US" altLang="en-US" sz="2400"/>
              <a:t>, v</a:t>
            </a:r>
            <a:r>
              <a:rPr lang="en-US" altLang="en-US" sz="2400" baseline="-25000"/>
              <a:t>z</a:t>
            </a:r>
            <a:r>
              <a:rPr lang="en-US" altLang="en-US" sz="2400"/>
              <a:t>).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6195C7-EEC1-5C46-9246-D180F258A43E}"/>
              </a:ext>
            </a:extLst>
          </p:cNvPr>
          <p:cNvSpPr txBox="1"/>
          <p:nvPr/>
        </p:nvSpPr>
        <p:spPr>
          <a:xfrm>
            <a:off x="4417117" y="2717781"/>
            <a:ext cx="39919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Use the </a:t>
            </a:r>
            <a:r>
              <a:rPr lang="en-US" sz="2400">
                <a:hlinkClick r:id="rId2"/>
              </a:rPr>
              <a:t>standard basis</a:t>
            </a:r>
            <a:r>
              <a:rPr lang="en-US" sz="2400"/>
              <a:t> { i, j, k }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3410D3-E282-107F-EE1C-37AD2C1F53BB}"/>
              </a:ext>
            </a:extLst>
          </p:cNvPr>
          <p:cNvSpPr txBox="1"/>
          <p:nvPr/>
        </p:nvSpPr>
        <p:spPr>
          <a:xfrm>
            <a:off x="4870436" y="3315648"/>
            <a:ext cx="3434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3600"/>
              <a:t>v = v</a:t>
            </a:r>
            <a:r>
              <a:rPr lang="en-SG" sz="3600" baseline="-25000"/>
              <a:t>x</a:t>
            </a:r>
            <a:r>
              <a:rPr lang="en-SG" sz="3600">
                <a:solidFill>
                  <a:srgbClr val="FF0000"/>
                </a:solidFill>
              </a:rPr>
              <a:t>i</a:t>
            </a:r>
            <a:r>
              <a:rPr lang="en-SG" sz="3600"/>
              <a:t> + v</a:t>
            </a:r>
            <a:r>
              <a:rPr lang="en-SG" sz="3600" baseline="-25000"/>
              <a:t>y</a:t>
            </a:r>
            <a:r>
              <a:rPr lang="en-SG" sz="3600">
                <a:solidFill>
                  <a:srgbClr val="00B050"/>
                </a:solidFill>
              </a:rPr>
              <a:t>j</a:t>
            </a:r>
            <a:r>
              <a:rPr lang="en-SG" sz="3600"/>
              <a:t> + v</a:t>
            </a:r>
            <a:r>
              <a:rPr lang="en-SG" sz="3600" baseline="-25000"/>
              <a:t>z</a:t>
            </a:r>
            <a:r>
              <a:rPr lang="en-SG" sz="3600">
                <a:solidFill>
                  <a:srgbClr val="00B0F0"/>
                </a:solidFill>
              </a:rPr>
              <a:t>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D2562A-2A0A-7C6A-8711-7D469B89A599}"/>
              </a:ext>
            </a:extLst>
          </p:cNvPr>
          <p:cNvSpPr txBox="1"/>
          <p:nvPr/>
        </p:nvSpPr>
        <p:spPr>
          <a:xfrm>
            <a:off x="4403532" y="4840239"/>
            <a:ext cx="26151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000"/>
              <a:t>v = 1.5*</a:t>
            </a:r>
            <a:r>
              <a:rPr lang="en-SG" sz="2000">
                <a:solidFill>
                  <a:srgbClr val="FF0000"/>
                </a:solidFill>
              </a:rPr>
              <a:t>i</a:t>
            </a:r>
            <a:r>
              <a:rPr lang="en-SG" sz="2000"/>
              <a:t> + 0.5*</a:t>
            </a:r>
            <a:r>
              <a:rPr lang="en-SG" sz="2000">
                <a:solidFill>
                  <a:srgbClr val="00B050"/>
                </a:solidFill>
              </a:rPr>
              <a:t>j</a:t>
            </a:r>
            <a:r>
              <a:rPr lang="en-SG" sz="2000"/>
              <a:t> + 1.0*</a:t>
            </a:r>
            <a:r>
              <a:rPr lang="en-SG" sz="2000">
                <a:solidFill>
                  <a:srgbClr val="00B0F0"/>
                </a:solidFill>
              </a:rPr>
              <a:t>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F715C0-2157-1770-3810-B8FF20E05FEC}"/>
              </a:ext>
            </a:extLst>
          </p:cNvPr>
          <p:cNvSpPr txBox="1"/>
          <p:nvPr/>
        </p:nvSpPr>
        <p:spPr>
          <a:xfrm>
            <a:off x="3091620" y="1415760"/>
            <a:ext cx="5724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/>
              <a:t>For any vector, each coordinate value </a:t>
            </a:r>
            <a:r>
              <a:rPr lang="en-US" altLang="en-US" sz="2400"/>
              <a:t>v</a:t>
            </a:r>
            <a:r>
              <a:rPr lang="en-US" altLang="en-US" sz="2400" baseline="-25000"/>
              <a:t>x</a:t>
            </a:r>
            <a:r>
              <a:rPr lang="en-US" altLang="en-US" sz="2400"/>
              <a:t>, v</a:t>
            </a:r>
            <a:r>
              <a:rPr lang="en-US" altLang="en-US" sz="2400" baseline="-25000"/>
              <a:t>y</a:t>
            </a:r>
            <a:r>
              <a:rPr lang="en-US" altLang="en-US" sz="2400"/>
              <a:t>, v</a:t>
            </a:r>
            <a:r>
              <a:rPr lang="en-US" altLang="en-US" sz="2400" baseline="-25000"/>
              <a:t>z </a:t>
            </a:r>
            <a:r>
              <a:rPr lang="en-SG" sz="2400"/>
              <a:t>can be expressed as some multiple of the basis vector for that coordinate’s axis.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6E6392-7C55-F932-C2C4-3DAFFD785D12}"/>
              </a:ext>
            </a:extLst>
          </p:cNvPr>
          <p:cNvGrpSpPr/>
          <p:nvPr/>
        </p:nvGrpSpPr>
        <p:grpSpPr>
          <a:xfrm>
            <a:off x="678372" y="2517726"/>
            <a:ext cx="3415965" cy="3661436"/>
            <a:chOff x="1862979" y="484709"/>
            <a:chExt cx="3523913" cy="3777141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B0664B2-AD86-7A85-9633-00A94A16B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9656" y="2533421"/>
              <a:ext cx="2191402" cy="123172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D9EC8E9-971A-B7BC-6351-7CC76AA450A5}"/>
                </a:ext>
              </a:extLst>
            </p:cNvPr>
            <p:cNvCxnSpPr/>
            <p:nvPr/>
          </p:nvCxnSpPr>
          <p:spPr>
            <a:xfrm flipV="1">
              <a:off x="2281573" y="921245"/>
              <a:ext cx="0" cy="28474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F2AAB22-5227-7C11-7151-0C5FCD92FAEB}"/>
                </a:ext>
              </a:extLst>
            </p:cNvPr>
            <p:cNvCxnSpPr/>
            <p:nvPr/>
          </p:nvCxnSpPr>
          <p:spPr>
            <a:xfrm>
              <a:off x="2246451" y="3768662"/>
              <a:ext cx="276926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8A4406-E663-83B1-7CCE-356B0F89AA48}"/>
                </a:ext>
              </a:extLst>
            </p:cNvPr>
            <p:cNvSpPr txBox="1"/>
            <p:nvPr/>
          </p:nvSpPr>
          <p:spPr>
            <a:xfrm>
              <a:off x="5074020" y="3558766"/>
              <a:ext cx="312872" cy="412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b="1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094261-0FBE-3D10-CC30-BE2D14115AA4}"/>
                </a:ext>
              </a:extLst>
            </p:cNvPr>
            <p:cNvSpPr txBox="1"/>
            <p:nvPr/>
          </p:nvSpPr>
          <p:spPr>
            <a:xfrm>
              <a:off x="2123483" y="484709"/>
              <a:ext cx="316180" cy="412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b="1"/>
                <a:t>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33ACFF-4C1C-909A-3291-7F48FF1227FE}"/>
                </a:ext>
              </a:extLst>
            </p:cNvPr>
            <p:cNvSpPr txBox="1"/>
            <p:nvPr/>
          </p:nvSpPr>
          <p:spPr>
            <a:xfrm>
              <a:off x="4352488" y="3785596"/>
              <a:ext cx="311220" cy="381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b="1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D09904-C4E2-3189-68E2-74858B268135}"/>
                </a:ext>
              </a:extLst>
            </p:cNvPr>
            <p:cNvSpPr txBox="1"/>
            <p:nvPr/>
          </p:nvSpPr>
          <p:spPr>
            <a:xfrm>
              <a:off x="1862979" y="1346294"/>
              <a:ext cx="311220" cy="381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b="1"/>
                <a:t>1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FC19508-A9F1-DDF2-C2ED-16A826D6691A}"/>
                </a:ext>
              </a:extLst>
            </p:cNvPr>
            <p:cNvCxnSpPr/>
            <p:nvPr/>
          </p:nvCxnSpPr>
          <p:spPr>
            <a:xfrm>
              <a:off x="2258158" y="3768662"/>
              <a:ext cx="2251585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4A818C9-6CEC-B271-2EBD-4C7ACF532704}"/>
                </a:ext>
              </a:extLst>
            </p:cNvPr>
            <p:cNvCxnSpPr/>
            <p:nvPr/>
          </p:nvCxnSpPr>
          <p:spPr>
            <a:xfrm flipV="1">
              <a:off x="2281573" y="1546349"/>
              <a:ext cx="0" cy="2239247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2C1D932-EED6-E863-C58A-6F189BAD3619}"/>
                </a:ext>
              </a:extLst>
            </p:cNvPr>
            <p:cNvSpPr/>
            <p:nvPr/>
          </p:nvSpPr>
          <p:spPr>
            <a:xfrm>
              <a:off x="3237615" y="3785596"/>
              <a:ext cx="338667" cy="4762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2400" b="1">
                  <a:solidFill>
                    <a:srgbClr val="FF0000"/>
                  </a:solidFill>
                </a:rPr>
                <a:t>i</a:t>
              </a:r>
              <a:endParaRPr lang="en-SG" sz="2400" b="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7A9C7E-D06D-7D94-B626-F392549BD641}"/>
                </a:ext>
              </a:extLst>
            </p:cNvPr>
            <p:cNvSpPr/>
            <p:nvPr/>
          </p:nvSpPr>
          <p:spPr>
            <a:xfrm>
              <a:off x="1890864" y="2404362"/>
              <a:ext cx="338667" cy="4762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2400" b="1">
                  <a:solidFill>
                    <a:srgbClr val="00B050"/>
                  </a:solidFill>
                </a:rPr>
                <a:t>j</a:t>
              </a:r>
              <a:endParaRPr lang="en-SG" sz="2400" b="1">
                <a:solidFill>
                  <a:srgbClr val="00B05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89E6FFE-C9CE-FFB8-DEB9-D75CB05E73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3914" y="2719150"/>
              <a:ext cx="1808151" cy="1049513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EBF061-2D9A-DF21-7624-322194CBC648}"/>
                </a:ext>
              </a:extLst>
            </p:cNvPr>
            <p:cNvSpPr/>
            <p:nvPr/>
          </p:nvSpPr>
          <p:spPr>
            <a:xfrm>
              <a:off x="3045282" y="2705861"/>
              <a:ext cx="338667" cy="4762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2400" b="1">
                  <a:solidFill>
                    <a:srgbClr val="00B0F0"/>
                  </a:solidFill>
                </a:rPr>
                <a:t>k</a:t>
              </a:r>
              <a:endParaRPr lang="en-SG" sz="2400" b="1">
                <a:solidFill>
                  <a:srgbClr val="00B0F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237DA38-A98D-C5DC-C442-DA1A5EBC3319}"/>
                </a:ext>
              </a:extLst>
            </p:cNvPr>
            <p:cNvSpPr txBox="1"/>
            <p:nvPr/>
          </p:nvSpPr>
          <p:spPr>
            <a:xfrm>
              <a:off x="4501058" y="2269397"/>
              <a:ext cx="296336" cy="412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b="1"/>
                <a:t>z</a:t>
              </a:r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CF26E847-1120-BD0C-B6B9-24D4596CF983}"/>
              </a:ext>
            </a:extLst>
          </p:cNvPr>
          <p:cNvSpPr/>
          <p:nvPr/>
        </p:nvSpPr>
        <p:spPr>
          <a:xfrm>
            <a:off x="4312211" y="4599377"/>
            <a:ext cx="88710" cy="8871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6C30B-30B5-4C87-91DF-E5ED9EE40794}"/>
              </a:ext>
            </a:extLst>
          </p:cNvPr>
          <p:cNvCxnSpPr>
            <a:endCxn id="40" idx="2"/>
          </p:cNvCxnSpPr>
          <p:nvPr/>
        </p:nvCxnSpPr>
        <p:spPr>
          <a:xfrm flipV="1">
            <a:off x="1134881" y="4643732"/>
            <a:ext cx="3177330" cy="105393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AE29DE3-AF25-97DA-7051-76CB7AF80800}"/>
              </a:ext>
            </a:extLst>
          </p:cNvPr>
          <p:cNvSpPr txBox="1"/>
          <p:nvPr/>
        </p:nvSpPr>
        <p:spPr>
          <a:xfrm>
            <a:off x="4682790" y="4387440"/>
            <a:ext cx="2335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solidFill>
                  <a:srgbClr val="FFC000"/>
                </a:solidFill>
              </a:rPr>
              <a:t>(1.5,    0.5,    1.0)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988AB09-92ED-1ED1-4467-A1FFA8BC80B3}"/>
              </a:ext>
            </a:extLst>
          </p:cNvPr>
          <p:cNvSpPr/>
          <p:nvPr/>
        </p:nvSpPr>
        <p:spPr>
          <a:xfrm>
            <a:off x="4392256" y="4334008"/>
            <a:ext cx="303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b="1">
                <a:solidFill>
                  <a:srgbClr val="FFC000"/>
                </a:solidFill>
              </a:rPr>
              <a:t>v</a:t>
            </a:r>
            <a:endParaRPr lang="en-US" altLang="en-US" sz="2800">
              <a:solidFill>
                <a:srgbClr val="FFC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456F6B-7639-7DA5-98DA-79540B3280AB}"/>
              </a:ext>
            </a:extLst>
          </p:cNvPr>
          <p:cNvGrpSpPr/>
          <p:nvPr/>
        </p:nvGrpSpPr>
        <p:grpSpPr>
          <a:xfrm>
            <a:off x="4766350" y="3386289"/>
            <a:ext cx="3293504" cy="1615697"/>
            <a:chOff x="4766350" y="3120158"/>
            <a:chExt cx="3293504" cy="161569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F65677A-4CA9-F47D-879D-1553A2990001}"/>
                </a:ext>
              </a:extLst>
            </p:cNvPr>
            <p:cNvSpPr/>
            <p:nvPr/>
          </p:nvSpPr>
          <p:spPr>
            <a:xfrm>
              <a:off x="4766350" y="3120158"/>
              <a:ext cx="3293504" cy="64633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C81F28B-C21A-F70A-5C45-D505A4ACF125}"/>
                </a:ext>
              </a:extLst>
            </p:cNvPr>
            <p:cNvSpPr/>
            <p:nvPr/>
          </p:nvSpPr>
          <p:spPr>
            <a:xfrm>
              <a:off x="7090012" y="3766489"/>
              <a:ext cx="370054" cy="969366"/>
            </a:xfrm>
            <a:custGeom>
              <a:avLst/>
              <a:gdLst>
                <a:gd name="connsiteX0" fmla="*/ 368489 w 370054"/>
                <a:gd name="connsiteY0" fmla="*/ 0 h 893928"/>
                <a:gd name="connsiteX1" fmla="*/ 313898 w 370054"/>
                <a:gd name="connsiteY1" fmla="*/ 593678 h 893928"/>
                <a:gd name="connsiteX2" fmla="*/ 0 w 370054"/>
                <a:gd name="connsiteY2" fmla="*/ 893928 h 89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054" h="893928">
                  <a:moveTo>
                    <a:pt x="368489" y="0"/>
                  </a:moveTo>
                  <a:cubicBezTo>
                    <a:pt x="371901" y="222345"/>
                    <a:pt x="375313" y="444690"/>
                    <a:pt x="313898" y="593678"/>
                  </a:cubicBezTo>
                  <a:cubicBezTo>
                    <a:pt x="252483" y="742666"/>
                    <a:pt x="126241" y="818297"/>
                    <a:pt x="0" y="893928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47EE38-113D-B25C-4B5B-499321FCFDD2}"/>
              </a:ext>
            </a:extLst>
          </p:cNvPr>
          <p:cNvSpPr txBox="1"/>
          <p:nvPr/>
        </p:nvSpPr>
        <p:spPr>
          <a:xfrm>
            <a:off x="4870435" y="4076074"/>
            <a:ext cx="20830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b="1">
                <a:solidFill>
                  <a:srgbClr val="FFC000"/>
                </a:solidFill>
              </a:rPr>
              <a:t>v</a:t>
            </a:r>
            <a:r>
              <a:rPr lang="en-US" altLang="en-US" sz="2000" b="1" baseline="-25000">
                <a:solidFill>
                  <a:srgbClr val="FFC000"/>
                </a:solidFill>
              </a:rPr>
              <a:t>x</a:t>
            </a:r>
            <a:r>
              <a:rPr lang="en-US" altLang="en-US" sz="2000" b="1">
                <a:solidFill>
                  <a:srgbClr val="FFC000"/>
                </a:solidFill>
              </a:rPr>
              <a:t>,         v</a:t>
            </a:r>
            <a:r>
              <a:rPr lang="en-US" altLang="en-US" sz="2000" b="1" baseline="-25000">
                <a:solidFill>
                  <a:srgbClr val="FFC000"/>
                </a:solidFill>
              </a:rPr>
              <a:t>y</a:t>
            </a:r>
            <a:r>
              <a:rPr lang="en-US" altLang="en-US" sz="2000" b="1">
                <a:solidFill>
                  <a:srgbClr val="FFC000"/>
                </a:solidFill>
              </a:rPr>
              <a:t>          v</a:t>
            </a:r>
            <a:r>
              <a:rPr lang="en-US" altLang="en-US" sz="2000" b="1" baseline="-25000">
                <a:solidFill>
                  <a:srgbClr val="FFC000"/>
                </a:solidFill>
              </a:rPr>
              <a:t>z</a:t>
            </a:r>
            <a:endParaRPr lang="en-SG" sz="2000" b="1">
              <a:solidFill>
                <a:srgbClr val="FFC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1AAB5E-59C6-213E-E5A5-F2D5140F59C0}"/>
              </a:ext>
            </a:extLst>
          </p:cNvPr>
          <p:cNvSpPr/>
          <p:nvPr/>
        </p:nvSpPr>
        <p:spPr>
          <a:xfrm>
            <a:off x="149882" y="137147"/>
            <a:ext cx="31215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>
                <a:solidFill>
                  <a:srgbClr val="00B0F0"/>
                </a:solidFill>
              </a:rPr>
              <a:t>Basis</a:t>
            </a:r>
            <a:r>
              <a:rPr lang="en-US" altLang="en-US" sz="4400"/>
              <a:t> vectors</a:t>
            </a:r>
          </a:p>
        </p:txBody>
      </p:sp>
    </p:spTree>
    <p:extLst>
      <p:ext uri="{BB962C8B-B14F-4D97-AF65-F5344CB8AC3E}">
        <p14:creationId xmlns:p14="http://schemas.microsoft.com/office/powerpoint/2010/main" val="2459954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6400" y="840924"/>
            <a:ext cx="721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/>
              <a:t>We will represent vectors in </a:t>
            </a:r>
            <a:r>
              <a:rPr lang="en-US" altLang="en-US" sz="2400">
                <a:solidFill>
                  <a:srgbClr val="C00000"/>
                </a:solidFill>
              </a:rPr>
              <a:t>Cartesian coordinate form</a:t>
            </a:r>
            <a:r>
              <a:rPr lang="en-US" altLang="en-US" sz="240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406400" y="1282947"/>
            <a:ext cx="42587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/>
              <a:t>A vector will be described by its:</a:t>
            </a:r>
          </a:p>
        </p:txBody>
      </p:sp>
      <p:sp>
        <p:nvSpPr>
          <p:cNvPr id="6" name="Rectangle 5"/>
          <p:cNvSpPr/>
          <p:nvPr/>
        </p:nvSpPr>
        <p:spPr>
          <a:xfrm>
            <a:off x="3749342" y="2763458"/>
            <a:ext cx="4988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n-US" sz="3600"/>
              <a:t>Vector a = a</a:t>
            </a:r>
            <a:r>
              <a:rPr lang="en-US" altLang="en-US" sz="3600" baseline="-25000"/>
              <a:t>1</a:t>
            </a:r>
            <a:r>
              <a:rPr lang="en-US" altLang="en-US" sz="3600">
                <a:solidFill>
                  <a:srgbClr val="FF0000"/>
                </a:solidFill>
              </a:rPr>
              <a:t>i</a:t>
            </a:r>
            <a:r>
              <a:rPr lang="en-US" altLang="en-US" sz="3600"/>
              <a:t> +a</a:t>
            </a:r>
            <a:r>
              <a:rPr lang="en-US" altLang="en-US" sz="3600" baseline="-25000"/>
              <a:t>2</a:t>
            </a:r>
            <a:r>
              <a:rPr lang="en-US" altLang="en-US" sz="3600">
                <a:solidFill>
                  <a:srgbClr val="00B050"/>
                </a:solidFill>
              </a:rPr>
              <a:t>j </a:t>
            </a:r>
            <a:r>
              <a:rPr lang="en-US" altLang="en-US" sz="3600"/>
              <a:t>+a</a:t>
            </a:r>
            <a:r>
              <a:rPr lang="en-US" altLang="en-US" sz="3600" baseline="-25000"/>
              <a:t>3</a:t>
            </a:r>
            <a:r>
              <a:rPr lang="en-US" altLang="en-US" sz="3600">
                <a:solidFill>
                  <a:srgbClr val="00B0F0"/>
                </a:solidFill>
              </a:rPr>
              <a:t>k</a:t>
            </a:r>
          </a:p>
        </p:txBody>
      </p:sp>
      <p:sp>
        <p:nvSpPr>
          <p:cNvPr id="8" name="Rectangle 7"/>
          <p:cNvSpPr/>
          <p:nvPr/>
        </p:nvSpPr>
        <p:spPr>
          <a:xfrm>
            <a:off x="1618881" y="1851294"/>
            <a:ext cx="5762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>
                <a:solidFill>
                  <a:srgbClr val="C00000"/>
                </a:solidFill>
              </a:rPr>
              <a:t>Displacement along the x, y and z axes</a:t>
            </a:r>
            <a:endParaRPr lang="en-US" altLang="en-US" sz="28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317F3F3-8691-948F-3D8B-8E10BBF3D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563897"/>
            <a:ext cx="4001827" cy="378551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C552CE-CA46-29F1-6FEB-CF4E7B15B486}"/>
              </a:ext>
            </a:extLst>
          </p:cNvPr>
          <p:cNvSpPr/>
          <p:nvPr/>
        </p:nvSpPr>
        <p:spPr>
          <a:xfrm>
            <a:off x="4665132" y="3777587"/>
            <a:ext cx="36166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/>
              <a:t>You might be wondering why bother with this – it looks pretty obvious for unit basis vectors.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23C262-76E7-0766-971D-D0E6F894F535}"/>
              </a:ext>
            </a:extLst>
          </p:cNvPr>
          <p:cNvSpPr/>
          <p:nvPr/>
        </p:nvSpPr>
        <p:spPr>
          <a:xfrm>
            <a:off x="4665131" y="4890300"/>
            <a:ext cx="3714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/>
              <a:t>Watch the next video to see why the concept of basis vectors is important!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CAFAC3-F049-AD87-35A5-6147B68C1886}"/>
              </a:ext>
            </a:extLst>
          </p:cNvPr>
          <p:cNvSpPr/>
          <p:nvPr/>
        </p:nvSpPr>
        <p:spPr>
          <a:xfrm>
            <a:off x="149882" y="137147"/>
            <a:ext cx="31215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>
                <a:solidFill>
                  <a:srgbClr val="00B0F0"/>
                </a:solidFill>
              </a:rPr>
              <a:t>Basis</a:t>
            </a:r>
            <a:r>
              <a:rPr lang="en-US" altLang="en-US" sz="4400"/>
              <a:t> vectors</a:t>
            </a:r>
          </a:p>
        </p:txBody>
      </p:sp>
    </p:spTree>
    <p:extLst>
      <p:ext uri="{BB962C8B-B14F-4D97-AF65-F5344CB8AC3E}">
        <p14:creationId xmlns:p14="http://schemas.microsoft.com/office/powerpoint/2010/main" val="162330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2LTAUO1TdA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204382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4989" y="175732"/>
            <a:ext cx="7509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/>
              <a:t>Different coordinate systems have different basis vectors.</a:t>
            </a:r>
            <a:endParaRPr lang="en-SG" sz="2400"/>
          </a:p>
        </p:txBody>
      </p:sp>
      <p:sp>
        <p:nvSpPr>
          <p:cNvPr id="6" name="Rectangle 5"/>
          <p:cNvSpPr/>
          <p:nvPr/>
        </p:nvSpPr>
        <p:spPr>
          <a:xfrm>
            <a:off x="254989" y="598926"/>
            <a:ext cx="86309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/>
              <a:t>We can transform a point from one set of basis vectors to another.</a:t>
            </a:r>
            <a:endParaRPr lang="en-SG" sz="2400"/>
          </a:p>
        </p:txBody>
      </p:sp>
    </p:spTree>
    <p:extLst>
      <p:ext uri="{BB962C8B-B14F-4D97-AF65-F5344CB8AC3E}">
        <p14:creationId xmlns:p14="http://schemas.microsoft.com/office/powerpoint/2010/main" val="3526412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3DEC3A-9FA2-1EF3-B241-C6D7379DE605}"/>
              </a:ext>
            </a:extLst>
          </p:cNvPr>
          <p:cNvGrpSpPr/>
          <p:nvPr/>
        </p:nvGrpSpPr>
        <p:grpSpPr>
          <a:xfrm>
            <a:off x="833982" y="1194353"/>
            <a:ext cx="3003232" cy="2595842"/>
            <a:chOff x="833982" y="1091067"/>
            <a:chExt cx="3122728" cy="26991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79D8AE4-6793-AE13-E98C-7CDF6A59F37A}"/>
                </a:ext>
              </a:extLst>
            </p:cNvPr>
            <p:cNvGrpSpPr/>
            <p:nvPr/>
          </p:nvGrpSpPr>
          <p:grpSpPr>
            <a:xfrm>
              <a:off x="833982" y="1091067"/>
              <a:ext cx="3122728" cy="2451617"/>
              <a:chOff x="1471290" y="1413802"/>
              <a:chExt cx="6444647" cy="5059616"/>
            </a:xfrm>
          </p:grpSpPr>
          <p:pic>
            <p:nvPicPr>
              <p:cNvPr id="6" name="Picture 10" descr="[crop output image]">
                <a:extLst>
                  <a:ext uri="{FF2B5EF4-FFF2-40B4-BE49-F238E27FC236}">
                    <a16:creationId xmlns:a16="http://schemas.microsoft.com/office/drawing/2014/main" id="{FFE373D5-E0D6-6DE1-D885-BED619848900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1290" y="5173485"/>
                <a:ext cx="986616" cy="12999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29C7AF32-BC6A-EF2C-E9BB-819E8E38BC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7633" y="5972865"/>
                <a:ext cx="4103827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Picture 12">
                <a:extLst>
                  <a:ext uri="{FF2B5EF4-FFF2-40B4-BE49-F238E27FC236}">
                    <a16:creationId xmlns:a16="http://schemas.microsoft.com/office/drawing/2014/main" id="{2B53EDF4-2DEE-7935-D3C8-85E9ACE88A98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471290" y="1413802"/>
                <a:ext cx="1170980" cy="13830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1552DEB1-A1B7-4760-5EA8-8E861F07C2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0397" y="2847380"/>
                <a:ext cx="4461063" cy="266381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4F1ABFA-48E1-A4BE-FA47-FF33774294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0006" y="2999233"/>
                <a:ext cx="0" cy="200436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2">
                <a:extLst>
                  <a:ext uri="{FF2B5EF4-FFF2-40B4-BE49-F238E27FC236}">
                    <a16:creationId xmlns:a16="http://schemas.microsoft.com/office/drawing/2014/main" id="{DDDDEB63-F922-A1A7-F4C1-A8292282D8BD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744957" y="1616223"/>
                <a:ext cx="1170980" cy="13830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2">
                <a:extLst>
                  <a:ext uri="{FF2B5EF4-FFF2-40B4-BE49-F238E27FC236}">
                    <a16:creationId xmlns:a16="http://schemas.microsoft.com/office/drawing/2014/main" id="{C73248C1-028E-2382-F935-64E88CEF8356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744957" y="5003597"/>
                <a:ext cx="1170980" cy="13830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70F968-EE45-6733-55D8-AFBF915A61F6}"/>
                </a:ext>
              </a:extLst>
            </p:cNvPr>
            <p:cNvSpPr txBox="1"/>
            <p:nvPr/>
          </p:nvSpPr>
          <p:spPr>
            <a:xfrm>
              <a:off x="1803992" y="3390085"/>
              <a:ext cx="8531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b="1">
                  <a:solidFill>
                    <a:srgbClr val="00B0F0"/>
                  </a:solidFill>
                </a:rPr>
                <a:t>GAME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9DB04C-6082-C24C-6443-97F26B994F8D}"/>
              </a:ext>
            </a:extLst>
          </p:cNvPr>
          <p:cNvGrpSpPr/>
          <p:nvPr/>
        </p:nvGrpSpPr>
        <p:grpSpPr>
          <a:xfrm>
            <a:off x="4903860" y="1202065"/>
            <a:ext cx="3463091" cy="2568662"/>
            <a:chOff x="4903860" y="1091067"/>
            <a:chExt cx="3614388" cy="268088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BC53C80-A952-9FD5-A0BD-5A48405B2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3860" y="1091067"/>
              <a:ext cx="3614388" cy="235567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7B6411-A5C8-EEE2-9693-8A1A3E4CB966}"/>
                </a:ext>
              </a:extLst>
            </p:cNvPr>
            <p:cNvSpPr txBox="1"/>
            <p:nvPr/>
          </p:nvSpPr>
          <p:spPr>
            <a:xfrm>
              <a:off x="6328922" y="3371840"/>
              <a:ext cx="8330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b="1">
                  <a:solidFill>
                    <a:srgbClr val="00B0F0"/>
                  </a:solidFill>
                </a:rPr>
                <a:t>MATH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5AE119-1D44-11AA-8E7B-A8332BB5609D}"/>
              </a:ext>
            </a:extLst>
          </p:cNvPr>
          <p:cNvGrpSpPr/>
          <p:nvPr/>
        </p:nvGrpSpPr>
        <p:grpSpPr>
          <a:xfrm>
            <a:off x="2888892" y="3951139"/>
            <a:ext cx="3463091" cy="2782902"/>
            <a:chOff x="2926118" y="3934565"/>
            <a:chExt cx="3483716" cy="27994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F14FD52-915C-A8F9-E56D-30B6AFA21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6118" y="3934565"/>
              <a:ext cx="3483716" cy="247556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D2617C-7713-C330-BE46-CFDE3B2FCD8A}"/>
                </a:ext>
              </a:extLst>
            </p:cNvPr>
            <p:cNvSpPr txBox="1"/>
            <p:nvPr/>
          </p:nvSpPr>
          <p:spPr>
            <a:xfrm>
              <a:off x="4192240" y="6333931"/>
              <a:ext cx="7791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b="1">
                  <a:solidFill>
                    <a:srgbClr val="00B0F0"/>
                  </a:solidFill>
                </a:rPr>
                <a:t>CODE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4AB3881-3890-BE38-5068-E89023BB3FA4}"/>
              </a:ext>
            </a:extLst>
          </p:cNvPr>
          <p:cNvSpPr/>
          <p:nvPr/>
        </p:nvSpPr>
        <p:spPr>
          <a:xfrm>
            <a:off x="178554" y="141567"/>
            <a:ext cx="642152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/>
              <a:t>You should see that our representation of the problem(s) we try to solve become increasingly </a:t>
            </a:r>
            <a:r>
              <a:rPr lang="en-SG" sz="2400"/>
              <a:t>abstract</a:t>
            </a:r>
            <a:endParaRPr lang="en-SG" sz="2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2690FD-662C-EE61-C69F-27E00871AA8B}"/>
              </a:ext>
            </a:extLst>
          </p:cNvPr>
          <p:cNvSpPr txBox="1"/>
          <p:nvPr/>
        </p:nvSpPr>
        <p:spPr>
          <a:xfrm rot="21340891">
            <a:off x="7067653" y="5832288"/>
            <a:ext cx="1470520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400" b="1"/>
              <a:t>Yes, GMAPS does have a heart …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E836BD-A0DF-A8B3-FD0D-6B36A805690C}"/>
              </a:ext>
            </a:extLst>
          </p:cNvPr>
          <p:cNvGrpSpPr/>
          <p:nvPr/>
        </p:nvGrpSpPr>
        <p:grpSpPr>
          <a:xfrm>
            <a:off x="6615491" y="5103794"/>
            <a:ext cx="2420921" cy="1065071"/>
            <a:chOff x="6615491" y="5103794"/>
            <a:chExt cx="2420921" cy="106507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A7D69C-AB98-9F39-6D76-CBED3C3A01A2}"/>
                </a:ext>
              </a:extLst>
            </p:cNvPr>
            <p:cNvSpPr txBox="1"/>
            <p:nvPr/>
          </p:nvSpPr>
          <p:spPr>
            <a:xfrm rot="21197550">
              <a:off x="6615491" y="5103794"/>
              <a:ext cx="2023319" cy="6463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SG" b="1"/>
                <a:t>This is basically the heart of GMAPS! </a:t>
              </a:r>
            </a:p>
          </p:txBody>
        </p:sp>
        <p:pic>
          <p:nvPicPr>
            <p:cNvPr id="30" name="Graphic 29" descr="Heart with solid fill">
              <a:extLst>
                <a:ext uri="{FF2B5EF4-FFF2-40B4-BE49-F238E27FC236}">
                  <a16:creationId xmlns:a16="http://schemas.microsoft.com/office/drawing/2014/main" id="{7F417FC6-88E7-1DC3-CCEA-D9AF87418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339444">
              <a:off x="8218691" y="5351144"/>
              <a:ext cx="817721" cy="817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019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E01B07-7060-C295-CC7A-E88C581D3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204" y="948267"/>
            <a:ext cx="6008331" cy="5909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38AE46-3734-31B4-560F-37B0A35EEA8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241304" y="1433384"/>
            <a:ext cx="2868214" cy="54246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480606-F342-B775-A36F-2D7E68AA58FC}"/>
              </a:ext>
            </a:extLst>
          </p:cNvPr>
          <p:cNvSpPr txBox="1"/>
          <p:nvPr/>
        </p:nvSpPr>
        <p:spPr>
          <a:xfrm>
            <a:off x="6640421" y="0"/>
            <a:ext cx="25035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00">
                <a:solidFill>
                  <a:schemeClr val="bg1">
                    <a:lumMod val="85000"/>
                  </a:schemeClr>
                </a:solidFill>
              </a:rPr>
              <a:t>https://anime-pictures.net/pictures/view_post/735474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A19F00-15E3-8BCE-07A7-B199C197B338}"/>
              </a:ext>
            </a:extLst>
          </p:cNvPr>
          <p:cNvSpPr txBox="1"/>
          <p:nvPr/>
        </p:nvSpPr>
        <p:spPr>
          <a:xfrm>
            <a:off x="1081549" y="786845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66CC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Listening in class</a:t>
            </a:r>
            <a:endParaRPr lang="en-SG" b="1">
              <a:solidFill>
                <a:srgbClr val="FF66CC"/>
              </a:solidFill>
              <a:latin typeface="Dreaming Outloud Script Pro" panose="03050502040304050704" pitchFamily="66" charset="0"/>
              <a:cs typeface="Dreaming Outloud Script Pro" panose="03050502040304050704" pitchFamily="66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7E5C4E-92F0-93B2-4F6D-BF3FD19D7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039" y="700215"/>
            <a:ext cx="2255716" cy="5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176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213435519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20865</TotalTime>
  <Words>529</Words>
  <Application>Microsoft Office PowerPoint</Application>
  <PresentationFormat>On-screen Show (4:3)</PresentationFormat>
  <Paragraphs>85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Dreaming Outloud Script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Math</dc:title>
  <dc:creator>Doug Finn</dc:creator>
  <cp:lastModifiedBy>Douglas FINNIGAN (TP)</cp:lastModifiedBy>
  <cp:revision>342</cp:revision>
  <dcterms:created xsi:type="dcterms:W3CDTF">2019-11-11T05:15:22Z</dcterms:created>
  <dcterms:modified xsi:type="dcterms:W3CDTF">2023-10-09T10:10:58Z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28611d-fe69-484f-b56b-0db8a0d79612_Enabled">
    <vt:lpwstr>true</vt:lpwstr>
  </property>
  <property fmtid="{D5CDD505-2E9C-101B-9397-08002B2CF9AE}" pid="3" name="MSIP_Label_d528611d-fe69-484f-b56b-0db8a0d79612_SetDate">
    <vt:lpwstr>2021-10-10T01:01:23Z</vt:lpwstr>
  </property>
  <property fmtid="{D5CDD505-2E9C-101B-9397-08002B2CF9AE}" pid="4" name="MSIP_Label_d528611d-fe69-484f-b56b-0db8a0d79612_Method">
    <vt:lpwstr>Privileged</vt:lpwstr>
  </property>
  <property fmtid="{D5CDD505-2E9C-101B-9397-08002B2CF9AE}" pid="5" name="MSIP_Label_d528611d-fe69-484f-b56b-0db8a0d79612_Name">
    <vt:lpwstr>Public</vt:lpwstr>
  </property>
  <property fmtid="{D5CDD505-2E9C-101B-9397-08002B2CF9AE}" pid="6" name="MSIP_Label_d528611d-fe69-484f-b56b-0db8a0d79612_SiteId">
    <vt:lpwstr>25a99bf0-8e72-472a-ae50-adfbdf0df6f1</vt:lpwstr>
  </property>
  <property fmtid="{D5CDD505-2E9C-101B-9397-08002B2CF9AE}" pid="7" name="MSIP_Label_d528611d-fe69-484f-b56b-0db8a0d79612_ActionId">
    <vt:lpwstr>45dc16b1-6509-406e-88a2-481c75e02c45</vt:lpwstr>
  </property>
  <property fmtid="{D5CDD505-2E9C-101B-9397-08002B2CF9AE}" pid="8" name="MSIP_Label_d528611d-fe69-484f-b56b-0db8a0d79612_ContentBits">
    <vt:lpwstr>0</vt:lpwstr>
  </property>
</Properties>
</file>